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AF78F98-197C-451B-B8CD-9631486836EB}">
  <a:tblStyle styleId="{0AF78F98-197C-451B-B8CD-9631486836E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11" Type="http://schemas.openxmlformats.org/officeDocument/2006/relationships/slide" Target="slides/slide5.xml"/><Relationship Id="rId10" Type="http://schemas.openxmlformats.org/officeDocument/2006/relationships/slide" Target="slides/slide4.xml"/><Relationship Id="rId12" Type="http://schemas.openxmlformats.org/officeDocument/2006/relationships/slide" Target="slides/slide6.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3ad75d35df5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3ad75d35df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ad75d35df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ad75d35df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ad75d35df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ad75d35df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ad75d35df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ad75d35df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ad75d35df5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ad75d35df5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Clr>
                <a:schemeClr val="dk1"/>
              </a:buClr>
              <a:buSzPts val="990"/>
              <a:buFont typeface="Arial"/>
              <a:buNone/>
            </a:pPr>
            <a:r>
              <a:rPr lang="en"/>
              <a:t>PABLO CAR COMPANY</a:t>
            </a:r>
            <a:endParaRPr/>
          </a:p>
          <a:p>
            <a:pPr indent="0" lvl="0" marL="0" rtl="0" algn="l">
              <a:spcBef>
                <a:spcPts val="0"/>
              </a:spcBef>
              <a:spcAft>
                <a:spcPts val="0"/>
              </a:spcAft>
              <a:buClr>
                <a:schemeClr val="dk1"/>
              </a:buClr>
              <a:buSzPts val="990"/>
              <a:buFont typeface="Arial"/>
              <a:buNone/>
            </a:pPr>
            <a:r>
              <a:t/>
            </a:r>
            <a:endParaRPr/>
          </a:p>
          <a:p>
            <a:pPr indent="0" lvl="0" marL="0" rtl="0" algn="ctr">
              <a:spcBef>
                <a:spcPts val="0"/>
              </a:spcBef>
              <a:spcAft>
                <a:spcPts val="0"/>
              </a:spcAft>
              <a:buNone/>
            </a:pPr>
            <a:r>
              <a:t/>
            </a:r>
            <a:endParaRPr/>
          </a:p>
        </p:txBody>
      </p:sp>
      <p:sp>
        <p:nvSpPr>
          <p:cNvPr id="55" name="Google Shape;55;p13"/>
          <p:cNvSpPr txBox="1"/>
          <p:nvPr>
            <p:ph idx="1" type="subTitle"/>
          </p:nvPr>
        </p:nvSpPr>
        <p:spPr>
          <a:xfrm>
            <a:off x="311700" y="3596900"/>
            <a:ext cx="8520600" cy="2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56" name="Google Shape;56;p13" title="download (8).jpg"/>
          <p:cNvPicPr preferRelativeResize="0"/>
          <p:nvPr/>
        </p:nvPicPr>
        <p:blipFill>
          <a:blip r:embed="rId3">
            <a:alphaModFix/>
          </a:blip>
          <a:stretch>
            <a:fillRect/>
          </a:stretch>
        </p:blipFill>
        <p:spPr>
          <a:xfrm>
            <a:off x="2512361" y="1343100"/>
            <a:ext cx="4119278" cy="51435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INDEX </a:t>
            </a:r>
            <a:endParaRPr/>
          </a:p>
        </p:txBody>
      </p:sp>
      <p:sp>
        <p:nvSpPr>
          <p:cNvPr id="62" name="Google Shape;62;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graphicFrame>
        <p:nvGraphicFramePr>
          <p:cNvPr id="63" name="Google Shape;63;p14"/>
          <p:cNvGraphicFramePr/>
          <p:nvPr/>
        </p:nvGraphicFramePr>
        <p:xfrm>
          <a:off x="952500" y="1809750"/>
          <a:ext cx="3000000" cy="3000000"/>
        </p:xfrm>
        <a:graphic>
          <a:graphicData uri="http://schemas.openxmlformats.org/drawingml/2006/table">
            <a:tbl>
              <a:tblPr>
                <a:noFill/>
                <a:tableStyleId>{0AF78F98-197C-451B-B8CD-9631486836EB}</a:tableStyleId>
              </a:tblPr>
              <a:tblGrid>
                <a:gridCol w="2413000"/>
                <a:gridCol w="2413000"/>
                <a:gridCol w="2413000"/>
              </a:tblGrid>
              <a:tr h="381000">
                <a:tc>
                  <a:txBody>
                    <a:bodyPr/>
                    <a:lstStyle/>
                    <a:p>
                      <a:pPr indent="0" lvl="0" marL="0" rtl="0" algn="l">
                        <a:spcBef>
                          <a:spcPts val="0"/>
                        </a:spcBef>
                        <a:spcAft>
                          <a:spcPts val="0"/>
                        </a:spcAft>
                        <a:buNone/>
                      </a:pPr>
                      <a:r>
                        <a:rPr lang="en"/>
                        <a:t>1</a:t>
                      </a:r>
                      <a:endParaRPr/>
                    </a:p>
                  </a:txBody>
                  <a:tcPr marT="91425" marB="91425" marR="91425" marL="91425">
                    <a:noFill/>
                  </a:tcPr>
                </a:tc>
                <a:tc>
                  <a:txBody>
                    <a:bodyPr/>
                    <a:lstStyle/>
                    <a:p>
                      <a:pPr indent="0" lvl="0" marL="0" rtl="0" algn="l">
                        <a:spcBef>
                          <a:spcPts val="0"/>
                        </a:spcBef>
                        <a:spcAft>
                          <a:spcPts val="0"/>
                        </a:spcAft>
                        <a:buNone/>
                      </a:pPr>
                      <a:r>
                        <a:rPr lang="en"/>
                        <a:t>introduction</a:t>
                      </a:r>
                      <a:endParaRPr/>
                    </a:p>
                  </a:txBody>
                  <a:tcPr marT="91425" marB="91425" marR="91425" marL="91425">
                    <a:noFill/>
                  </a:tcPr>
                </a:tc>
                <a:tc>
                  <a:txBody>
                    <a:bodyPr/>
                    <a:lstStyle/>
                    <a:p>
                      <a:pPr indent="0" lvl="0" marL="0" rtl="0" algn="l">
                        <a:spcBef>
                          <a:spcPts val="0"/>
                        </a:spcBef>
                        <a:spcAft>
                          <a:spcPts val="0"/>
                        </a:spcAft>
                        <a:buNone/>
                      </a:pPr>
                      <a:r>
                        <a:rPr lang="en"/>
                        <a:t>02</a:t>
                      </a:r>
                      <a:endParaRPr/>
                    </a:p>
                  </a:txBody>
                  <a:tcPr marT="91425" marB="91425" marR="91425" marL="91425">
                    <a:noFill/>
                  </a:tcPr>
                </a:tc>
              </a:tr>
              <a:tr h="381000">
                <a:tc>
                  <a:txBody>
                    <a:bodyPr/>
                    <a:lstStyle/>
                    <a:p>
                      <a:pPr indent="0" lvl="0" marL="0" rtl="0" algn="l">
                        <a:spcBef>
                          <a:spcPts val="0"/>
                        </a:spcBef>
                        <a:spcAft>
                          <a:spcPts val="0"/>
                        </a:spcAft>
                        <a:buNone/>
                      </a:pPr>
                      <a:r>
                        <a:rPr lang="en"/>
                        <a:t>2</a:t>
                      </a:r>
                      <a:endParaRPr/>
                    </a:p>
                  </a:txBody>
                  <a:tcPr marT="91425" marB="91425" marR="91425" marL="91425">
                    <a:noFill/>
                  </a:tcPr>
                </a:tc>
                <a:tc>
                  <a:txBody>
                    <a:bodyPr/>
                    <a:lstStyle/>
                    <a:p>
                      <a:pPr indent="0" lvl="0" marL="0" rtl="0" algn="l">
                        <a:spcBef>
                          <a:spcPts val="0"/>
                        </a:spcBef>
                        <a:spcAft>
                          <a:spcPts val="0"/>
                        </a:spcAft>
                        <a:buNone/>
                      </a:pPr>
                      <a:r>
                        <a:rPr lang="en"/>
                        <a:t>content</a:t>
                      </a:r>
                      <a:endParaRPr/>
                    </a:p>
                  </a:txBody>
                  <a:tcPr marT="91425" marB="91425" marR="91425" marL="91425">
                    <a:noFill/>
                  </a:tcPr>
                </a:tc>
                <a:tc>
                  <a:txBody>
                    <a:bodyPr/>
                    <a:lstStyle/>
                    <a:p>
                      <a:pPr indent="0" lvl="0" marL="0" rtl="0" algn="l">
                        <a:spcBef>
                          <a:spcPts val="0"/>
                        </a:spcBef>
                        <a:spcAft>
                          <a:spcPts val="0"/>
                        </a:spcAft>
                        <a:buNone/>
                      </a:pPr>
                      <a:r>
                        <a:rPr lang="en"/>
                        <a:t>03</a:t>
                      </a:r>
                      <a:endParaRPr/>
                    </a:p>
                  </a:txBody>
                  <a:tcPr marT="91425" marB="91425" marR="91425" marL="91425">
                    <a:noFill/>
                  </a:tcPr>
                </a:tc>
              </a:tr>
              <a:tr h="381000">
                <a:tc>
                  <a:txBody>
                    <a:bodyPr/>
                    <a:lstStyle/>
                    <a:p>
                      <a:pPr indent="0" lvl="0" marL="0" rtl="0" algn="l">
                        <a:spcBef>
                          <a:spcPts val="0"/>
                        </a:spcBef>
                        <a:spcAft>
                          <a:spcPts val="0"/>
                        </a:spcAft>
                        <a:buNone/>
                      </a:pPr>
                      <a:r>
                        <a:rPr lang="en"/>
                        <a:t>3</a:t>
                      </a:r>
                      <a:endParaRPr/>
                    </a:p>
                  </a:txBody>
                  <a:tcPr marT="91425" marB="91425" marR="91425" marL="91425">
                    <a:noFill/>
                  </a:tcPr>
                </a:tc>
                <a:tc>
                  <a:txBody>
                    <a:bodyPr/>
                    <a:lstStyle/>
                    <a:p>
                      <a:pPr indent="0" lvl="0" marL="0" rtl="0" algn="l">
                        <a:spcBef>
                          <a:spcPts val="0"/>
                        </a:spcBef>
                        <a:spcAft>
                          <a:spcPts val="0"/>
                        </a:spcAft>
                        <a:buNone/>
                      </a:pPr>
                      <a:r>
                        <a:rPr lang="en"/>
                        <a:t>conclusion</a:t>
                      </a:r>
                      <a:endParaRPr/>
                    </a:p>
                  </a:txBody>
                  <a:tcPr marT="91425" marB="91425" marR="91425" marL="91425">
                    <a:noFill/>
                  </a:tcPr>
                </a:tc>
                <a:tc>
                  <a:txBody>
                    <a:bodyPr/>
                    <a:lstStyle/>
                    <a:p>
                      <a:pPr indent="0" lvl="0" marL="0" rtl="0" algn="l">
                        <a:spcBef>
                          <a:spcPts val="0"/>
                        </a:spcBef>
                        <a:spcAft>
                          <a:spcPts val="0"/>
                        </a:spcAft>
                        <a:buNone/>
                      </a:pPr>
                      <a:r>
                        <a:rPr lang="en"/>
                        <a:t>05</a:t>
                      </a:r>
                      <a:endParaRPr/>
                    </a:p>
                  </a:txBody>
                  <a:tcPr marT="91425" marB="91425" marR="91425" marL="91425">
                    <a:noFill/>
                  </a:tcPr>
                </a:tc>
              </a:tr>
              <a:tr h="381000">
                <a:tc>
                  <a:txBody>
                    <a:bodyPr/>
                    <a:lstStyle/>
                    <a:p>
                      <a:pPr indent="0" lvl="0" marL="0" rtl="0" algn="l">
                        <a:spcBef>
                          <a:spcPts val="0"/>
                        </a:spcBef>
                        <a:spcAft>
                          <a:spcPts val="0"/>
                        </a:spcAft>
                        <a:buNone/>
                      </a:pPr>
                      <a:r>
                        <a:rPr lang="en"/>
                        <a:t>4</a:t>
                      </a:r>
                      <a:endParaRPr/>
                    </a:p>
                  </a:txBody>
                  <a:tcPr marT="91425" marB="91425" marR="91425" marL="91425">
                    <a:noFill/>
                  </a:tcPr>
                </a:tc>
                <a:tc>
                  <a:txBody>
                    <a:bodyPr/>
                    <a:lstStyle/>
                    <a:p>
                      <a:pPr indent="0" lvl="0" marL="0" rtl="0" algn="l">
                        <a:spcBef>
                          <a:spcPts val="0"/>
                        </a:spcBef>
                        <a:spcAft>
                          <a:spcPts val="0"/>
                        </a:spcAft>
                        <a:buNone/>
                      </a:pPr>
                      <a:r>
                        <a:rPr lang="en"/>
                        <a:t>Contact us</a:t>
                      </a:r>
                      <a:endParaRPr/>
                    </a:p>
                  </a:txBody>
                  <a:tcPr marT="91425" marB="91425" marR="91425" marL="91425">
                    <a:noFill/>
                  </a:tcPr>
                </a:tc>
                <a:tc>
                  <a:txBody>
                    <a:bodyPr/>
                    <a:lstStyle/>
                    <a:p>
                      <a:pPr indent="0" lvl="0" marL="0" rtl="0" algn="l">
                        <a:spcBef>
                          <a:spcPts val="0"/>
                        </a:spcBef>
                        <a:spcAft>
                          <a:spcPts val="0"/>
                        </a:spcAft>
                        <a:buNone/>
                      </a:pPr>
                      <a:r>
                        <a:rPr lang="en"/>
                        <a:t>06</a:t>
                      </a:r>
                      <a:endParaRPr/>
                    </a:p>
                  </a:txBody>
                  <a:tcPr marT="91425" marB="91425" marR="91425" marL="91425">
                    <a:noFill/>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440425" y="187600"/>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400"/>
              </a:spcAft>
              <a:buClr>
                <a:schemeClr val="dk1"/>
              </a:buClr>
              <a:buSzPct val="42307"/>
              <a:buFont typeface="Arial"/>
              <a:buNone/>
            </a:pPr>
            <a:r>
              <a:rPr lang="en" sz="2600"/>
              <a:t>  INTRODUCTION  -  </a:t>
            </a:r>
            <a:endParaRPr/>
          </a:p>
        </p:txBody>
      </p:sp>
      <p:sp>
        <p:nvSpPr>
          <p:cNvPr id="69" name="Google Shape;69;p15"/>
          <p:cNvSpPr txBox="1"/>
          <p:nvPr>
            <p:ph idx="1" type="body"/>
          </p:nvPr>
        </p:nvSpPr>
        <p:spPr>
          <a:xfrm>
            <a:off x="646125" y="1124350"/>
            <a:ext cx="6959700" cy="3444600"/>
          </a:xfrm>
          <a:prstGeom prst="rect">
            <a:avLst/>
          </a:prstGeom>
        </p:spPr>
        <p:txBody>
          <a:bodyPr anchorCtr="0" anchor="t" bIns="91425" lIns="91425" spcFirstLastPara="1" rIns="91425" wrap="square" tIns="91425">
            <a:normAutofit fontScale="92500" lnSpcReduction="20000"/>
          </a:bodyPr>
          <a:lstStyle/>
          <a:p>
            <a:pPr indent="0" lvl="0" marL="0" rtl="0" algn="l">
              <a:spcBef>
                <a:spcPts val="1200"/>
              </a:spcBef>
              <a:spcAft>
                <a:spcPts val="0"/>
              </a:spcAft>
              <a:buClr>
                <a:schemeClr val="dk1"/>
              </a:buClr>
              <a:buSzPct val="78571"/>
              <a:buFont typeface="Arial"/>
              <a:buNone/>
            </a:pPr>
            <a:r>
              <a:rPr lang="en" sz="1400">
                <a:solidFill>
                  <a:srgbClr val="434343"/>
                </a:solidFill>
              </a:rPr>
              <a:t>PABLO is a premium automotive brand built on passion, precision, and the belief that a car should be far more than a mode of transportation — it should be an extension of identity, character, and ambition. Established with the vision to redefine what true luxury means in the modern automotive world, PABLO stands proudly at the intersection of world-class craftsmanship, advanced innovation, and high-performance engineering. Every vehicle we curate reflects our unwavering commitment to authenticity, excellence, and a seamless ownership experience that our customers can trust.</a:t>
            </a:r>
            <a:endParaRPr sz="1400">
              <a:solidFill>
                <a:srgbClr val="434343"/>
              </a:solidFill>
            </a:endParaRPr>
          </a:p>
          <a:p>
            <a:pPr indent="0" lvl="0" marL="0" rtl="0" algn="l">
              <a:spcBef>
                <a:spcPts val="1200"/>
              </a:spcBef>
              <a:spcAft>
                <a:spcPts val="0"/>
              </a:spcAft>
              <a:buClr>
                <a:schemeClr val="dk1"/>
              </a:buClr>
              <a:buSzPct val="68750"/>
              <a:buFont typeface="Arial"/>
              <a:buNone/>
            </a:pPr>
            <a:r>
              <a:rPr lang="en" sz="1600">
                <a:solidFill>
                  <a:schemeClr val="dk1"/>
                </a:solidFill>
              </a:rPr>
              <a:t>PABLO Car Company was founded with a clear mission: </a:t>
            </a:r>
            <a:r>
              <a:rPr b="1" lang="en" sz="1600">
                <a:solidFill>
                  <a:schemeClr val="dk1"/>
                </a:solidFill>
              </a:rPr>
              <a:t>to introduce a new era of luxury, trust, and craftsmanship</a:t>
            </a:r>
            <a:r>
              <a:rPr lang="en" sz="1600">
                <a:solidFill>
                  <a:schemeClr val="dk1"/>
                </a:solidFill>
              </a:rPr>
              <a:t> to the automotive market. In today’s evolving world, a car represents more than mobility — it symbolizes personality, taste, and lifestyle. At PABLO, we embrace this understanding. Our brand is built on the pillars of precision, passion, and an uncompromising dedication to delivering only the highest standards of quality.</a:t>
            </a:r>
            <a:endParaRPr sz="1600">
              <a:solidFill>
                <a:schemeClr val="dk1"/>
              </a:solidFill>
            </a:endParaRPr>
          </a:p>
          <a:p>
            <a:pPr indent="0" lvl="0" marL="0" rtl="0" algn="l">
              <a:spcBef>
                <a:spcPts val="1200"/>
              </a:spcBef>
              <a:spcAft>
                <a:spcPts val="1200"/>
              </a:spcAft>
              <a:buNone/>
            </a:pPr>
            <a:r>
              <a:t/>
            </a:r>
            <a:endParaRPr/>
          </a:p>
        </p:txBody>
      </p:sp>
      <p:pic>
        <p:nvPicPr>
          <p:cNvPr id="70" name="Google Shape;70;p15" title="ChatGPT Image Dec 5, 2025, 06_21_38 AM.png"/>
          <p:cNvPicPr preferRelativeResize="0"/>
          <p:nvPr/>
        </p:nvPicPr>
        <p:blipFill>
          <a:blip r:embed="rId3">
            <a:alphaModFix/>
          </a:blip>
          <a:stretch>
            <a:fillRect/>
          </a:stretch>
        </p:blipFill>
        <p:spPr>
          <a:xfrm>
            <a:off x="7785825" y="300175"/>
            <a:ext cx="3401175" cy="44261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155844" y="60339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2400"/>
              </a:spcBef>
              <a:spcAft>
                <a:spcPts val="300"/>
              </a:spcAft>
              <a:buClr>
                <a:schemeClr val="dk1"/>
              </a:buClr>
              <a:buSzPct val="42307"/>
              <a:buFont typeface="Arial"/>
              <a:buNone/>
            </a:pPr>
            <a:r>
              <a:rPr lang="en" sz="2600"/>
              <a:t> CONTENT </a:t>
            </a:r>
            <a:endParaRPr/>
          </a:p>
        </p:txBody>
      </p:sp>
      <p:sp>
        <p:nvSpPr>
          <p:cNvPr id="76" name="Google Shape;76;p16"/>
          <p:cNvSpPr txBox="1"/>
          <p:nvPr>
            <p:ph idx="1" type="body"/>
          </p:nvPr>
        </p:nvSpPr>
        <p:spPr>
          <a:xfrm>
            <a:off x="513325" y="1032450"/>
            <a:ext cx="6482100" cy="3738000"/>
          </a:xfrm>
          <a:prstGeom prst="rect">
            <a:avLst/>
          </a:prstGeom>
        </p:spPr>
        <p:txBody>
          <a:bodyPr anchorCtr="0" anchor="t" bIns="91425" lIns="91425" spcFirstLastPara="1" rIns="91425" wrap="square" tIns="91425">
            <a:normAutofit fontScale="25000" lnSpcReduction="20000"/>
          </a:bodyPr>
          <a:lstStyle/>
          <a:p>
            <a:pPr indent="0" lvl="0" marL="0" rtl="0" algn="l">
              <a:spcBef>
                <a:spcPts val="2400"/>
              </a:spcBef>
              <a:spcAft>
                <a:spcPts val="0"/>
              </a:spcAft>
              <a:buClr>
                <a:schemeClr val="dk1"/>
              </a:buClr>
              <a:buSzPct val="84615"/>
              <a:buFont typeface="Arial"/>
              <a:buNone/>
            </a:pPr>
            <a:r>
              <a:rPr b="1" lang="en" sz="1300">
                <a:highlight>
                  <a:schemeClr val="lt1"/>
                </a:highlight>
              </a:rPr>
              <a:t>PABLO – A COMPANY ABOVE THE REST</a:t>
            </a:r>
            <a:endParaRPr b="1" sz="1300">
              <a:highlight>
                <a:schemeClr val="lt1"/>
              </a:highlight>
            </a:endParaRPr>
          </a:p>
          <a:p>
            <a:pPr indent="0" lvl="0" marL="0" rtl="0" algn="l">
              <a:spcBef>
                <a:spcPts val="1200"/>
              </a:spcBef>
              <a:spcAft>
                <a:spcPts val="0"/>
              </a:spcAft>
              <a:buClr>
                <a:schemeClr val="dk1"/>
              </a:buClr>
              <a:buSzPct val="100000"/>
              <a:buFont typeface="Arial"/>
              <a:buNone/>
            </a:pPr>
            <a:r>
              <a:rPr b="1" lang="en" sz="1100">
                <a:highlight>
                  <a:schemeClr val="lt1"/>
                </a:highlight>
              </a:rPr>
              <a:t>Luxury reimagined. Excellence redefined. Trust perfected.</a:t>
            </a:r>
            <a:endParaRPr b="1" sz="1100">
              <a:highlight>
                <a:schemeClr val="lt1"/>
              </a:highlight>
            </a:endParaRPr>
          </a:p>
          <a:p>
            <a:pPr indent="0" lvl="0" marL="0" rtl="0" algn="l">
              <a:spcBef>
                <a:spcPts val="1200"/>
              </a:spcBef>
              <a:spcAft>
                <a:spcPts val="0"/>
              </a:spcAft>
              <a:buClr>
                <a:schemeClr val="dk1"/>
              </a:buClr>
              <a:buSzPct val="100000"/>
              <a:buFont typeface="Arial"/>
              <a:buNone/>
            </a:pPr>
            <a:r>
              <a:rPr lang="en" sz="1100">
                <a:highlight>
                  <a:schemeClr val="lt1"/>
                </a:highlight>
              </a:rPr>
              <a:t>PABLO is more than a pre-owned luxury car company — it is a revolution. We don’t just sell cars; we create experiences built on trust, quality, and perfection. To us, a car is not just a machine but a reflection of identity and lifestyle. That is why PABLO consistently rises above traditional dealers and premium brands.</a:t>
            </a:r>
            <a:endParaRPr sz="1100">
              <a:highlight>
                <a:schemeClr val="lt1"/>
              </a:highlight>
            </a:endParaRPr>
          </a:p>
          <a:p>
            <a:pPr indent="0" lvl="0" marL="0" rtl="0" algn="l">
              <a:spcBef>
                <a:spcPts val="1200"/>
              </a:spcBef>
              <a:spcAft>
                <a:spcPts val="0"/>
              </a:spcAft>
              <a:buClr>
                <a:schemeClr val="dk1"/>
              </a:buClr>
              <a:buSzPct val="100000"/>
              <a:buFont typeface="Arial"/>
              <a:buNone/>
            </a:pPr>
            <a:r>
              <a:rPr lang="en" sz="1100">
                <a:highlight>
                  <a:schemeClr val="lt1"/>
                </a:highlight>
              </a:rPr>
              <a:t>Where others chase numbers, </a:t>
            </a:r>
            <a:r>
              <a:rPr b="1" lang="en" sz="1100">
                <a:highlight>
                  <a:schemeClr val="lt1"/>
                </a:highlight>
              </a:rPr>
              <a:t>PABLO chases perfection</a:t>
            </a:r>
            <a:r>
              <a:rPr lang="en" sz="1100">
                <a:highlight>
                  <a:schemeClr val="lt1"/>
                </a:highlight>
              </a:rPr>
              <a:t>. Every car, every customer, every process reflects our mission:</a:t>
            </a:r>
            <a:br>
              <a:rPr lang="en" sz="1100">
                <a:highlight>
                  <a:schemeClr val="lt1"/>
                </a:highlight>
              </a:rPr>
            </a:br>
            <a:r>
              <a:rPr lang="en" sz="1100">
                <a:highlight>
                  <a:schemeClr val="lt1"/>
                </a:highlight>
              </a:rPr>
              <a:t> </a:t>
            </a:r>
            <a:r>
              <a:rPr b="1" lang="en" sz="1100">
                <a:highlight>
                  <a:schemeClr val="lt1"/>
                </a:highlight>
              </a:rPr>
              <a:t>Deliver more. Promise less. Overperform always.</a:t>
            </a:r>
            <a:endParaRPr b="1" sz="1100">
              <a:highlight>
                <a:schemeClr val="lt1"/>
              </a:highlight>
            </a:endParaRPr>
          </a:p>
          <a:p>
            <a:pPr indent="0" lvl="0" marL="0" rtl="0" algn="l">
              <a:spcBef>
                <a:spcPts val="1200"/>
              </a:spcBef>
              <a:spcAft>
                <a:spcPts val="0"/>
              </a:spcAft>
              <a:buClr>
                <a:schemeClr val="dk1"/>
              </a:buClr>
              <a:buSzPct val="100000"/>
              <a:buFont typeface="Arial"/>
              <a:buNone/>
            </a:pPr>
            <a:r>
              <a:t/>
            </a:r>
            <a:endParaRPr b="1" sz="1100">
              <a:highlight>
                <a:schemeClr val="lt1"/>
              </a:highlight>
            </a:endParaRPr>
          </a:p>
          <a:p>
            <a:pPr indent="0" lvl="0" marL="0" rtl="0" algn="l">
              <a:spcBef>
                <a:spcPts val="1400"/>
              </a:spcBef>
              <a:spcAft>
                <a:spcPts val="0"/>
              </a:spcAft>
              <a:buClr>
                <a:schemeClr val="dk1"/>
              </a:buClr>
              <a:buSzPct val="84615"/>
              <a:buFont typeface="Arial"/>
              <a:buNone/>
            </a:pPr>
            <a:r>
              <a:rPr b="1" lang="en" sz="1300">
                <a:highlight>
                  <a:schemeClr val="lt1"/>
                </a:highlight>
              </a:rPr>
              <a:t>Unmatched Quality Standards</a:t>
            </a:r>
            <a:endParaRPr b="1" sz="1300">
              <a:highlight>
                <a:schemeClr val="lt1"/>
              </a:highlight>
            </a:endParaRPr>
          </a:p>
          <a:p>
            <a:pPr indent="0" lvl="0" marL="0" rtl="0" algn="l">
              <a:spcBef>
                <a:spcPts val="1200"/>
              </a:spcBef>
              <a:spcAft>
                <a:spcPts val="0"/>
              </a:spcAft>
              <a:buClr>
                <a:schemeClr val="dk1"/>
              </a:buClr>
              <a:buSzPct val="100000"/>
              <a:buFont typeface="Arial"/>
              <a:buNone/>
            </a:pPr>
            <a:r>
              <a:rPr lang="en" sz="1100">
                <a:highlight>
                  <a:schemeClr val="lt1"/>
                </a:highlight>
              </a:rPr>
              <a:t>PABLO sets a higher benchmark with strict inspections, advanced diagnostics, engineering checks, and flawless detailing.</a:t>
            </a:r>
            <a:br>
              <a:rPr lang="en" sz="1100">
                <a:highlight>
                  <a:schemeClr val="lt1"/>
                </a:highlight>
              </a:rPr>
            </a:br>
            <a:r>
              <a:rPr lang="en" sz="1100">
                <a:highlight>
                  <a:schemeClr val="lt1"/>
                </a:highlight>
              </a:rPr>
              <a:t> Our collection includes only the finest luxury brands — </a:t>
            </a:r>
            <a:r>
              <a:rPr b="1" lang="en" sz="1100">
                <a:highlight>
                  <a:schemeClr val="lt1"/>
                </a:highlight>
              </a:rPr>
              <a:t>BMW, Mercedes-Benz, Audi, Porsche, Jaguar, Land Rover</a:t>
            </a:r>
            <a:r>
              <a:rPr lang="en" sz="1100">
                <a:highlight>
                  <a:schemeClr val="lt1"/>
                </a:highlight>
              </a:rPr>
              <a:t>, and more — carefully curated, never chosen for volume.</a:t>
            </a:r>
            <a:endParaRPr sz="1100">
              <a:highlight>
                <a:schemeClr val="lt1"/>
              </a:highlight>
            </a:endParaRPr>
          </a:p>
          <a:p>
            <a:pPr indent="0" lvl="0" marL="0" rtl="0" algn="l">
              <a:spcBef>
                <a:spcPts val="1200"/>
              </a:spcBef>
              <a:spcAft>
                <a:spcPts val="0"/>
              </a:spcAft>
              <a:buClr>
                <a:schemeClr val="dk1"/>
              </a:buClr>
              <a:buSzPct val="100000"/>
              <a:buFont typeface="Arial"/>
              <a:buNone/>
            </a:pPr>
            <a:r>
              <a:rPr lang="en" sz="1100">
                <a:highlight>
                  <a:schemeClr val="lt1"/>
                </a:highlight>
              </a:rPr>
              <a:t>Every PABLO car feels premium, powerful, and perfected — often surpassing the typical showroom experience.</a:t>
            </a:r>
            <a:endParaRPr sz="1100">
              <a:highlight>
                <a:schemeClr val="lt1"/>
              </a:highlight>
            </a:endParaRPr>
          </a:p>
          <a:p>
            <a:pPr indent="0" lvl="0" marL="0" rtl="0" algn="l">
              <a:spcBef>
                <a:spcPts val="1200"/>
              </a:spcBef>
              <a:spcAft>
                <a:spcPts val="0"/>
              </a:spcAft>
              <a:buClr>
                <a:schemeClr val="dk1"/>
              </a:buClr>
              <a:buSzPct val="100000"/>
              <a:buFont typeface="Arial"/>
              <a:buNone/>
            </a:pPr>
            <a:r>
              <a:t/>
            </a:r>
            <a:endParaRPr sz="1100">
              <a:highlight>
                <a:schemeClr val="lt1"/>
              </a:highlight>
            </a:endParaRPr>
          </a:p>
          <a:p>
            <a:pPr indent="0" lvl="0" marL="0" rtl="0" algn="l">
              <a:spcBef>
                <a:spcPts val="1400"/>
              </a:spcBef>
              <a:spcAft>
                <a:spcPts val="0"/>
              </a:spcAft>
              <a:buClr>
                <a:schemeClr val="dk1"/>
              </a:buClr>
              <a:buSzPct val="84615"/>
              <a:buFont typeface="Arial"/>
              <a:buNone/>
            </a:pPr>
            <a:r>
              <a:rPr b="1" lang="en" sz="1300">
                <a:highlight>
                  <a:schemeClr val="lt1"/>
                </a:highlight>
              </a:rPr>
              <a:t>The PABLO Experience</a:t>
            </a:r>
            <a:endParaRPr b="1" sz="1300">
              <a:highlight>
                <a:schemeClr val="lt1"/>
              </a:highlight>
            </a:endParaRPr>
          </a:p>
          <a:p>
            <a:pPr indent="0" lvl="0" marL="0" rtl="0" algn="l">
              <a:spcBef>
                <a:spcPts val="1200"/>
              </a:spcBef>
              <a:spcAft>
                <a:spcPts val="0"/>
              </a:spcAft>
              <a:buClr>
                <a:schemeClr val="dk1"/>
              </a:buClr>
              <a:buSzPct val="100000"/>
              <a:buFont typeface="Arial"/>
              <a:buNone/>
            </a:pPr>
            <a:r>
              <a:rPr lang="en" sz="1100">
                <a:highlight>
                  <a:schemeClr val="lt1"/>
                </a:highlight>
              </a:rPr>
              <a:t>At PABLO, you immediately feel the difference:</a:t>
            </a:r>
            <a:br>
              <a:rPr lang="en" sz="1100">
                <a:highlight>
                  <a:schemeClr val="lt1"/>
                </a:highlight>
              </a:rPr>
            </a:br>
            <a:r>
              <a:rPr lang="en" sz="1100">
                <a:highlight>
                  <a:schemeClr val="lt1"/>
                </a:highlight>
              </a:rPr>
              <a:t> no pressure, no rushed sales, no confusion — only expert guidance and full transparency.</a:t>
            </a:r>
            <a:endParaRPr sz="1100">
              <a:highlight>
                <a:schemeClr val="lt1"/>
              </a:highlight>
            </a:endParaRPr>
          </a:p>
          <a:p>
            <a:pPr indent="0" lvl="0" marL="0" rtl="0" algn="l">
              <a:spcBef>
                <a:spcPts val="1200"/>
              </a:spcBef>
              <a:spcAft>
                <a:spcPts val="0"/>
              </a:spcAft>
              <a:buClr>
                <a:schemeClr val="dk1"/>
              </a:buClr>
              <a:buSzPct val="100000"/>
              <a:buFont typeface="Arial"/>
              <a:buNone/>
            </a:pPr>
            <a:r>
              <a:rPr lang="en" sz="1100">
                <a:highlight>
                  <a:schemeClr val="lt1"/>
                </a:highlight>
              </a:rPr>
              <a:t>Every customer receives:</a:t>
            </a:r>
            <a:endParaRPr sz="1100">
              <a:highlight>
                <a:schemeClr val="lt1"/>
              </a:highlight>
            </a:endParaRPr>
          </a:p>
          <a:p>
            <a:pPr indent="-246062" lvl="0" marL="457200" rtl="0" algn="l">
              <a:spcBef>
                <a:spcPts val="1200"/>
              </a:spcBef>
              <a:spcAft>
                <a:spcPts val="0"/>
              </a:spcAft>
              <a:buClr>
                <a:schemeClr val="dk2"/>
              </a:buClr>
              <a:buSzPct val="100000"/>
              <a:buChar char="●"/>
            </a:pPr>
            <a:r>
              <a:rPr lang="en" sz="1100">
                <a:highlight>
                  <a:schemeClr val="lt1"/>
                </a:highlight>
              </a:rPr>
              <a:t>Clear history reports</a:t>
            </a:r>
            <a:br>
              <a:rPr lang="en" sz="1100">
                <a:highlight>
                  <a:schemeClr val="lt1"/>
                </a:highlight>
              </a:rPr>
            </a:br>
            <a:endParaRPr sz="1100">
              <a:highlight>
                <a:schemeClr val="lt1"/>
              </a:highlight>
            </a:endParaRPr>
          </a:p>
          <a:p>
            <a:pPr indent="-246062" lvl="0" marL="457200" rtl="0" algn="l">
              <a:spcBef>
                <a:spcPts val="0"/>
              </a:spcBef>
              <a:spcAft>
                <a:spcPts val="0"/>
              </a:spcAft>
              <a:buClr>
                <a:schemeClr val="dk2"/>
              </a:buClr>
              <a:buSzPct val="100000"/>
              <a:buChar char="●"/>
            </a:pPr>
            <a:r>
              <a:rPr lang="en" sz="1100">
                <a:highlight>
                  <a:schemeClr val="lt1"/>
                </a:highlight>
              </a:rPr>
              <a:t>Verified mileage</a:t>
            </a:r>
            <a:br>
              <a:rPr lang="en" sz="1100">
                <a:highlight>
                  <a:schemeClr val="lt1"/>
                </a:highlight>
              </a:rPr>
            </a:br>
            <a:endParaRPr sz="1100">
              <a:highlight>
                <a:schemeClr val="lt1"/>
              </a:highlight>
            </a:endParaRPr>
          </a:p>
          <a:p>
            <a:pPr indent="-246062" lvl="0" marL="457200" rtl="0" algn="l">
              <a:spcBef>
                <a:spcPts val="0"/>
              </a:spcBef>
              <a:spcAft>
                <a:spcPts val="0"/>
              </a:spcAft>
              <a:buClr>
                <a:schemeClr val="dk2"/>
              </a:buClr>
              <a:buSzPct val="100000"/>
              <a:buChar char="●"/>
            </a:pPr>
            <a:r>
              <a:rPr lang="en" sz="1100">
                <a:highlight>
                  <a:schemeClr val="lt1"/>
                </a:highlight>
              </a:rPr>
              <a:t>Transparent documentation</a:t>
            </a:r>
            <a:br>
              <a:rPr lang="en" sz="1100">
                <a:highlight>
                  <a:schemeClr val="lt1"/>
                </a:highlight>
              </a:rPr>
            </a:br>
            <a:endParaRPr sz="1100">
              <a:highlight>
                <a:schemeClr val="lt1"/>
              </a:highlight>
            </a:endParaRPr>
          </a:p>
          <a:p>
            <a:pPr indent="-246062" lvl="0" marL="457200" rtl="0" algn="l">
              <a:spcBef>
                <a:spcPts val="0"/>
              </a:spcBef>
              <a:spcAft>
                <a:spcPts val="0"/>
              </a:spcAft>
              <a:buClr>
                <a:schemeClr val="dk2"/>
              </a:buClr>
              <a:buSzPct val="100000"/>
              <a:buChar char="●"/>
            </a:pPr>
            <a:r>
              <a:rPr lang="en" sz="1100">
                <a:highlight>
                  <a:schemeClr val="lt1"/>
                </a:highlight>
              </a:rPr>
              <a:t>Honest pricing</a:t>
            </a:r>
            <a:br>
              <a:rPr lang="en" sz="1100">
                <a:highlight>
                  <a:schemeClr val="lt1"/>
                </a:highlight>
              </a:rPr>
            </a:br>
            <a:endParaRPr sz="1100">
              <a:highlight>
                <a:schemeClr val="lt1"/>
              </a:highlight>
            </a:endParaRPr>
          </a:p>
          <a:p>
            <a:pPr indent="-246062" lvl="0" marL="457200" rtl="0" algn="l">
              <a:spcBef>
                <a:spcPts val="0"/>
              </a:spcBef>
              <a:spcAft>
                <a:spcPts val="0"/>
              </a:spcAft>
              <a:buClr>
                <a:schemeClr val="dk2"/>
              </a:buClr>
              <a:buSzPct val="100000"/>
              <a:buChar char="●"/>
            </a:pPr>
            <a:r>
              <a:rPr lang="en" sz="1100">
                <a:highlight>
                  <a:schemeClr val="lt1"/>
                </a:highlight>
              </a:rPr>
              <a:t>Lifetime support</a:t>
            </a:r>
            <a:br>
              <a:rPr lang="en" sz="1100">
                <a:highlight>
                  <a:schemeClr val="lt1"/>
                </a:highlight>
              </a:rPr>
            </a:br>
            <a:endParaRPr sz="1100">
              <a:highlight>
                <a:schemeClr val="lt1"/>
              </a:highlight>
            </a:endParaRPr>
          </a:p>
          <a:p>
            <a:pPr indent="-246062" lvl="0" marL="457200" rtl="0" algn="l">
              <a:spcBef>
                <a:spcPts val="0"/>
              </a:spcBef>
              <a:spcAft>
                <a:spcPts val="0"/>
              </a:spcAft>
              <a:buClr>
                <a:schemeClr val="dk2"/>
              </a:buClr>
              <a:buSzPct val="100000"/>
              <a:buChar char="●"/>
            </a:pPr>
            <a:r>
              <a:rPr lang="en" sz="1100">
                <a:highlight>
                  <a:schemeClr val="lt1"/>
                </a:highlight>
              </a:rPr>
              <a:t>Premium hospitality</a:t>
            </a:r>
            <a:br>
              <a:rPr lang="en" sz="1100">
                <a:highlight>
                  <a:schemeClr val="lt1"/>
                </a:highlight>
              </a:rPr>
            </a:br>
            <a:endParaRPr sz="1100">
              <a:highlight>
                <a:schemeClr val="lt1"/>
              </a:highlight>
            </a:endParaRPr>
          </a:p>
          <a:p>
            <a:pPr indent="0" lvl="0" marL="0" rtl="0" algn="l">
              <a:spcBef>
                <a:spcPts val="1200"/>
              </a:spcBef>
              <a:spcAft>
                <a:spcPts val="0"/>
              </a:spcAft>
              <a:buClr>
                <a:schemeClr val="dk1"/>
              </a:buClr>
              <a:buSzPct val="100000"/>
              <a:buFont typeface="Arial"/>
              <a:buNone/>
            </a:pPr>
            <a:r>
              <a:rPr lang="en" sz="1100">
                <a:highlight>
                  <a:schemeClr val="lt1"/>
                </a:highlight>
              </a:rPr>
              <a:t>We don’t just sell cars.</a:t>
            </a:r>
            <a:br>
              <a:rPr lang="en" sz="1100">
                <a:highlight>
                  <a:schemeClr val="lt1"/>
                </a:highlight>
              </a:rPr>
            </a:br>
            <a:r>
              <a:rPr lang="en" sz="1100">
                <a:highlight>
                  <a:schemeClr val="lt1"/>
                </a:highlight>
              </a:rPr>
              <a:t> </a:t>
            </a:r>
            <a:r>
              <a:rPr b="1" lang="en" sz="1100">
                <a:highlight>
                  <a:schemeClr val="lt1"/>
                </a:highlight>
              </a:rPr>
              <a:t>We help you find the perfect one.</a:t>
            </a:r>
            <a:endParaRPr b="1" sz="1100">
              <a:highlight>
                <a:schemeClr val="lt1"/>
              </a:highlight>
            </a:endParaRPr>
          </a:p>
          <a:p>
            <a:pPr indent="0" lvl="0" marL="0" rtl="0" algn="l">
              <a:spcBef>
                <a:spcPts val="1200"/>
              </a:spcBef>
              <a:spcAft>
                <a:spcPts val="0"/>
              </a:spcAft>
              <a:buClr>
                <a:schemeClr val="dk1"/>
              </a:buClr>
              <a:buSzPct val="100000"/>
              <a:buFont typeface="Arial"/>
              <a:buNone/>
            </a:pPr>
            <a:r>
              <a:t/>
            </a:r>
            <a:endParaRPr b="1" sz="1100">
              <a:highlight>
                <a:schemeClr val="lt1"/>
              </a:highlight>
            </a:endParaRPr>
          </a:p>
          <a:p>
            <a:pPr indent="0" lvl="0" marL="0" rtl="0" algn="l">
              <a:spcBef>
                <a:spcPts val="1400"/>
              </a:spcBef>
              <a:spcAft>
                <a:spcPts val="0"/>
              </a:spcAft>
              <a:buClr>
                <a:schemeClr val="dk1"/>
              </a:buClr>
              <a:buSzPct val="84615"/>
              <a:buFont typeface="Arial"/>
              <a:buNone/>
            </a:pPr>
            <a:r>
              <a:rPr b="1" lang="en" sz="1300">
                <a:highlight>
                  <a:schemeClr val="lt1"/>
                </a:highlight>
              </a:rPr>
              <a:t>A Vision Beyond the Competition</a:t>
            </a:r>
            <a:endParaRPr b="1" sz="1300">
              <a:highlight>
                <a:schemeClr val="lt1"/>
              </a:highlight>
            </a:endParaRPr>
          </a:p>
          <a:p>
            <a:pPr indent="0" lvl="0" marL="0" rtl="0" algn="l">
              <a:spcBef>
                <a:spcPts val="1200"/>
              </a:spcBef>
              <a:spcAft>
                <a:spcPts val="0"/>
              </a:spcAft>
              <a:buClr>
                <a:schemeClr val="dk1"/>
              </a:buClr>
              <a:buSzPct val="100000"/>
              <a:buFont typeface="Arial"/>
              <a:buNone/>
            </a:pPr>
            <a:r>
              <a:rPr lang="en" sz="1100">
                <a:highlight>
                  <a:schemeClr val="lt1"/>
                </a:highlight>
              </a:rPr>
              <a:t>PABLO was built to redefine luxury, trust, and service. We don’t follow trends — we create new standards. We don’t imitate global luxury brands — we exceed their purchasing experience with more choice, more value, and more authenticity.</a:t>
            </a:r>
            <a:endParaRPr sz="1100">
              <a:highlight>
                <a:schemeClr val="lt1"/>
              </a:highlight>
            </a:endParaRPr>
          </a:p>
          <a:p>
            <a:pPr indent="0" lvl="0" marL="0" rtl="0" algn="l">
              <a:spcBef>
                <a:spcPts val="1200"/>
              </a:spcBef>
              <a:spcAft>
                <a:spcPts val="0"/>
              </a:spcAft>
              <a:buClr>
                <a:schemeClr val="dk1"/>
              </a:buClr>
              <a:buSzPct val="100000"/>
              <a:buFont typeface="Arial"/>
              <a:buNone/>
            </a:pPr>
            <a:r>
              <a:rPr b="1" lang="en" sz="1100">
                <a:highlight>
                  <a:schemeClr val="lt1"/>
                </a:highlight>
              </a:rPr>
              <a:t>Every PABLO car is a promise.</a:t>
            </a:r>
            <a:br>
              <a:rPr b="1" lang="en" sz="1100">
                <a:highlight>
                  <a:schemeClr val="lt1"/>
                </a:highlight>
              </a:rPr>
            </a:br>
            <a:r>
              <a:rPr b="1" lang="en" sz="1100">
                <a:highlight>
                  <a:schemeClr val="lt1"/>
                </a:highlight>
              </a:rPr>
              <a:t> Every customer is a priority.</a:t>
            </a:r>
            <a:br>
              <a:rPr b="1" lang="en" sz="1100">
                <a:highlight>
                  <a:schemeClr val="lt1"/>
                </a:highlight>
              </a:rPr>
            </a:br>
            <a:r>
              <a:rPr b="1" lang="en" sz="1100">
                <a:highlight>
                  <a:schemeClr val="lt1"/>
                </a:highlight>
              </a:rPr>
              <a:t> Every experience is unforgettable.</a:t>
            </a:r>
            <a:endParaRPr b="1" sz="1100">
              <a:highlight>
                <a:schemeClr val="lt1"/>
              </a:highlight>
            </a:endParaRPr>
          </a:p>
          <a:p>
            <a:pPr indent="0" lvl="0" marL="0" rtl="0" algn="l">
              <a:spcBef>
                <a:spcPts val="1200"/>
              </a:spcBef>
              <a:spcAft>
                <a:spcPts val="0"/>
              </a:spcAft>
              <a:buClr>
                <a:schemeClr val="dk1"/>
              </a:buClr>
              <a:buSzPct val="100000"/>
              <a:buFont typeface="Arial"/>
              <a:buNone/>
            </a:pPr>
            <a:r>
              <a:t/>
            </a:r>
            <a:endParaRPr b="1" sz="1100">
              <a:highlight>
                <a:schemeClr val="lt1"/>
              </a:highlight>
            </a:endParaRPr>
          </a:p>
          <a:p>
            <a:pPr indent="0" lvl="0" marL="0" rtl="0" algn="l">
              <a:spcBef>
                <a:spcPts val="1400"/>
              </a:spcBef>
              <a:spcAft>
                <a:spcPts val="0"/>
              </a:spcAft>
              <a:buClr>
                <a:schemeClr val="dk1"/>
              </a:buClr>
              <a:buSzPct val="84615"/>
              <a:buFont typeface="Arial"/>
              <a:buNone/>
            </a:pPr>
            <a:r>
              <a:rPr b="1" lang="en" sz="1300">
                <a:highlight>
                  <a:schemeClr val="lt1"/>
                </a:highlight>
              </a:rPr>
              <a:t>PABLO – LUXURY BEYOND LIMITS</a:t>
            </a:r>
            <a:endParaRPr b="1" sz="1300">
              <a:highlight>
                <a:schemeClr val="lt1"/>
              </a:highlight>
            </a:endParaRPr>
          </a:p>
          <a:p>
            <a:pPr indent="0" lvl="0" marL="0" rtl="0" algn="l">
              <a:spcBef>
                <a:spcPts val="1200"/>
              </a:spcBef>
              <a:spcAft>
                <a:spcPts val="0"/>
              </a:spcAft>
              <a:buClr>
                <a:schemeClr val="dk1"/>
              </a:buClr>
              <a:buSzPct val="100000"/>
              <a:buFont typeface="Arial"/>
              <a:buNone/>
            </a:pPr>
            <a:r>
              <a:rPr lang="en" sz="1100">
                <a:highlight>
                  <a:schemeClr val="lt1"/>
                </a:highlight>
              </a:rPr>
              <a:t>When you choose PABLO, you aren’t choosing just a car —</a:t>
            </a:r>
            <a:br>
              <a:rPr lang="en" sz="1100">
                <a:highlight>
                  <a:schemeClr val="lt1"/>
                </a:highlight>
              </a:rPr>
            </a:br>
            <a:r>
              <a:rPr lang="en" sz="1100">
                <a:highlight>
                  <a:schemeClr val="lt1"/>
                </a:highlight>
              </a:rPr>
              <a:t> </a:t>
            </a:r>
            <a:r>
              <a:rPr b="1" lang="en" sz="1100">
                <a:highlight>
                  <a:schemeClr val="lt1"/>
                </a:highlight>
              </a:rPr>
              <a:t>you’re choosing the company that sets the new standard.</a:t>
            </a:r>
            <a:endParaRPr b="1" sz="1100">
              <a:highlight>
                <a:schemeClr val="lt1"/>
              </a:highlight>
            </a:endParaRPr>
          </a:p>
          <a:p>
            <a:pPr indent="0" lvl="0" marL="0" rtl="0" algn="l">
              <a:spcBef>
                <a:spcPts val="2400"/>
              </a:spcBef>
              <a:spcAft>
                <a:spcPts val="600"/>
              </a:spcAft>
              <a:buClr>
                <a:schemeClr val="dk1"/>
              </a:buClr>
              <a:buSzPct val="68750"/>
              <a:buFont typeface="Arial"/>
              <a:buNone/>
            </a:pPr>
            <a:r>
              <a:t/>
            </a:r>
            <a:endParaRPr sz="1600">
              <a:highlight>
                <a:schemeClr val="lt1"/>
              </a:highlight>
            </a:endParaRPr>
          </a:p>
        </p:txBody>
      </p:sp>
      <p:pic>
        <p:nvPicPr>
          <p:cNvPr id="77" name="Google Shape;77;p16" title="ChatGPT Image Dec 5, 2025, 06_36_24 AM.png"/>
          <p:cNvPicPr preferRelativeResize="0"/>
          <p:nvPr/>
        </p:nvPicPr>
        <p:blipFill>
          <a:blip r:embed="rId3">
            <a:alphaModFix/>
          </a:blip>
          <a:stretch>
            <a:fillRect/>
          </a:stretch>
        </p:blipFill>
        <p:spPr>
          <a:xfrm>
            <a:off x="7193850" y="975663"/>
            <a:ext cx="2777951" cy="38515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0"/>
              </a:spcAft>
              <a:buClr>
                <a:schemeClr val="dk1"/>
              </a:buClr>
              <a:buSzPct val="42307"/>
              <a:buFont typeface="Arial"/>
              <a:buNone/>
            </a:pPr>
            <a:r>
              <a:rPr lang="en" sz="2600"/>
              <a:t> CONCLUSION</a:t>
            </a:r>
            <a:endParaRPr sz="2600"/>
          </a:p>
          <a:p>
            <a:pPr indent="0" lvl="0" marL="0" rtl="0" algn="l">
              <a:spcBef>
                <a:spcPts val="1200"/>
              </a:spcBef>
              <a:spcAft>
                <a:spcPts val="0"/>
              </a:spcAft>
              <a:buNone/>
            </a:pPr>
            <a:r>
              <a:t/>
            </a:r>
            <a:endParaRPr/>
          </a:p>
        </p:txBody>
      </p:sp>
      <p:sp>
        <p:nvSpPr>
          <p:cNvPr id="83" name="Google Shape;83;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rPr b="1" lang="en" sz="1100">
                <a:solidFill>
                  <a:schemeClr val="dk1"/>
                </a:solidFill>
              </a:rPr>
              <a:t>PABLO stands today as far more than a luxury car company — it stands as a symbol of trust, sophistication, and unwavering excellence. In a world where automotive brands compete for attention, PABLO does not chase competition; it rises above it. Our dedication to perfection, transparency, and customer-first values has positioned us as a brand that consistently surpasses traditional dealers and even global luxury experiences.</a:t>
            </a:r>
            <a:endParaRPr b="1"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Luxury for us is not defined by a price tag — it is defined by authenticity, personalization, and the emotional connection between the customer and the car they choose. This belief has shaped everything we do. Every vehicle we offer undergoes unmatched levels of care, inspection, and refinement. Every service we deliver is powered by passion and precision. Every customer we serve becomes part of the growing PABLO family — a community built on loyalty, integrity, and shared ambition.</a:t>
            </a:r>
            <a:endParaRPr b="1" sz="1100">
              <a:solidFill>
                <a:schemeClr val="dk1"/>
              </a:solidFill>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1200"/>
              </a:spcBef>
              <a:spcAft>
                <a:spcPts val="0"/>
              </a:spcAft>
              <a:buClr>
                <a:schemeClr val="dk1"/>
              </a:buClr>
              <a:buSzPct val="42307"/>
              <a:buFont typeface="Arial"/>
              <a:buNone/>
            </a:pPr>
            <a:r>
              <a:rPr lang="en" sz="2600"/>
              <a:t>CONTACT US </a:t>
            </a:r>
            <a:endParaRPr sz="2600"/>
          </a:p>
          <a:p>
            <a:pPr indent="0" lvl="0" marL="0" rtl="0" algn="l">
              <a:spcBef>
                <a:spcPts val="1200"/>
              </a:spcBef>
              <a:spcAft>
                <a:spcPts val="0"/>
              </a:spcAft>
              <a:buNone/>
            </a:pPr>
            <a:r>
              <a:t/>
            </a:r>
            <a:endParaRPr/>
          </a:p>
        </p:txBody>
      </p:sp>
      <p:sp>
        <p:nvSpPr>
          <p:cNvPr id="89" name="Google Shape;89;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100">
                <a:solidFill>
                  <a:schemeClr val="dk1"/>
                </a:solidFill>
              </a:rPr>
              <a:t>YOU CAN CONTACT US MORE  IF YOU APPROACH US / WE CAN HELP YOU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lang="en" sz="1100">
                <a:solidFill>
                  <a:schemeClr val="dk1"/>
                </a:solidFill>
              </a:rPr>
              <a:t>OUR EMAIL ID :</a:t>
            </a:r>
            <a:endParaRPr sz="1100">
              <a:solidFill>
                <a:schemeClr val="dk1"/>
              </a:solidFill>
            </a:endParaRPr>
          </a:p>
          <a:p>
            <a:pPr indent="0" lvl="0" marL="0" rtl="0" algn="l">
              <a:spcBef>
                <a:spcPts val="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